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0" r:id="rId2"/>
    <p:sldId id="281" r:id="rId3"/>
    <p:sldId id="259" r:id="rId4"/>
    <p:sldId id="275" r:id="rId5"/>
    <p:sldId id="256" r:id="rId6"/>
    <p:sldId id="257" r:id="rId7"/>
    <p:sldId id="258" r:id="rId8"/>
    <p:sldId id="263" r:id="rId9"/>
    <p:sldId id="267" r:id="rId10"/>
    <p:sldId id="271" r:id="rId11"/>
    <p:sldId id="273" r:id="rId12"/>
    <p:sldId id="274" r:id="rId13"/>
    <p:sldId id="283" r:id="rId14"/>
    <p:sldId id="282" r:id="rId15"/>
    <p:sldId id="285" r:id="rId16"/>
    <p:sldId id="286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1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11" autoAdjust="0"/>
    <p:restoredTop sz="94660"/>
  </p:normalViewPr>
  <p:slideViewPr>
    <p:cSldViewPr snapToGrid="0">
      <p:cViewPr>
        <p:scale>
          <a:sx n="81" d="100"/>
          <a:sy n="81" d="100"/>
        </p:scale>
        <p:origin x="-792" y="-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667EF5-963B-48A3-9D48-1457EC0B37EE}" type="datetimeFigureOut">
              <a:rPr lang="it-IT" smtClean="0"/>
              <a:pPr/>
              <a:t>22/03/2024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FFB8E1-615A-4409-B7BB-4FAA967C7F7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onfeli.alessandra@icfabricadiroma.it" TargetMode="External"/><Relationship Id="rId2" Type="http://schemas.openxmlformats.org/officeDocument/2006/relationships/hyperlink" Target="mailto:isabellacencioni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0878" y="718458"/>
            <a:ext cx="10515600" cy="277888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800" b="1" dirty="0" smtClean="0"/>
              <a:t/>
            </a:r>
            <a:br>
              <a:rPr lang="it-IT" sz="4800" b="1" dirty="0" smtClean="0"/>
            </a:br>
            <a:r>
              <a:rPr lang="it-IT" sz="4800" b="1" dirty="0"/>
              <a:t/>
            </a:r>
            <a:br>
              <a:rPr lang="it-IT" sz="4800" b="1" dirty="0"/>
            </a:br>
            <a:r>
              <a:rPr lang="it-IT" sz="4800" b="1" dirty="0" smtClean="0"/>
              <a:t/>
            </a:r>
            <a:br>
              <a:rPr lang="it-IT" sz="4800" b="1" dirty="0" smtClean="0"/>
            </a:br>
            <a:r>
              <a:rPr lang="it-IT" sz="4800" b="1" dirty="0"/>
              <a:t/>
            </a:r>
            <a:br>
              <a:rPr lang="it-IT" sz="4800" b="1" dirty="0"/>
            </a:br>
            <a:r>
              <a:rPr lang="it-IT" sz="4800" b="1" dirty="0" smtClean="0"/>
              <a:t/>
            </a:r>
            <a:br>
              <a:rPr lang="it-IT" sz="4800" b="1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b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ISTITUTO COMPRENSIVO STATALE</a:t>
            </a:r>
            <a:br>
              <a:rPr lang="it-IT" sz="4800" b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it-IT" sz="4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 Giovanni Bosco </a:t>
            </a:r>
            <a:r>
              <a:rPr lang="it-IT" sz="4800" b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it-IT" sz="4800" b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it-IT" sz="4800" b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Fabrica</a:t>
            </a:r>
            <a:r>
              <a:rPr lang="it-IT" sz="4800" b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Roma </a:t>
            </a:r>
            <a:br>
              <a:rPr lang="it-IT" sz="4800" b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it-IT" sz="4800" b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it-IT" sz="48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619893"/>
            <a:ext cx="10515600" cy="28563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SPORTELLO </a:t>
            </a:r>
            <a:r>
              <a:rPr lang="it-IT" sz="4000" b="1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DI</a:t>
            </a:r>
            <a:r>
              <a:rPr lang="it-IT" sz="40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ASCOLTO </a:t>
            </a:r>
          </a:p>
          <a:p>
            <a:pPr marL="0" indent="0" algn="ctr">
              <a:buNone/>
            </a:pPr>
            <a:r>
              <a:rPr lang="it-IT" sz="4300" dirty="0" smtClean="0"/>
              <a:t>e </a:t>
            </a:r>
          </a:p>
          <a:p>
            <a:pPr marL="0" indent="0" algn="ctr">
              <a:buNone/>
            </a:pPr>
            <a:r>
              <a:rPr lang="it-IT" sz="40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PSICOLOGIA SCOLASTICA </a:t>
            </a:r>
          </a:p>
          <a:p>
            <a:pPr marL="0" indent="0" algn="r">
              <a:buNone/>
            </a:pPr>
            <a:r>
              <a:rPr lang="it-IT" sz="4300" dirty="0" smtClean="0"/>
              <a:t> </a:t>
            </a:r>
            <a:r>
              <a:rPr lang="it-IT" sz="1600" dirty="0" smtClean="0"/>
              <a:t>Alessandra </a:t>
            </a:r>
            <a:r>
              <a:rPr lang="it-IT" sz="1600" dirty="0" err="1" smtClean="0"/>
              <a:t>Monfeli</a:t>
            </a:r>
            <a:endParaRPr lang="it-IT" sz="1600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17109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646645"/>
            <a:ext cx="10911840" cy="895739"/>
          </a:xfrm>
        </p:spPr>
        <p:txBody>
          <a:bodyPr>
            <a:normAutofit/>
          </a:bodyPr>
          <a:lstStyle/>
          <a:p>
            <a:pPr algn="ctr"/>
            <a:r>
              <a:rPr lang="it-IT" sz="3600" b="1" i="1" dirty="0" smtClean="0"/>
              <a:t>A </a:t>
            </a:r>
            <a:r>
              <a:rPr lang="it-IT" i="1" dirty="0" smtClean="0"/>
              <a:t>CHI E’ RIVOLTO: alunni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dirty="0" smtClean="0"/>
              <a:t>  </a:t>
            </a:r>
            <a:r>
              <a:rPr lang="it-IT" sz="2400" dirty="0" smtClean="0"/>
              <a:t>Migliorare il metodo di studio e l’organizzazione  del lavoro</a:t>
            </a:r>
          </a:p>
          <a:p>
            <a:pPr>
              <a:buFont typeface="Wingdings" pitchFamily="2" charset="2"/>
              <a:buChar char="q"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 Migliorare la sicurezza di se stessi e  l’autostima</a:t>
            </a:r>
          </a:p>
          <a:p>
            <a:pPr>
              <a:buNone/>
            </a:pPr>
            <a:r>
              <a:rPr lang="it-IT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 Migliorare le  proprie capacità relazionali </a:t>
            </a:r>
          </a:p>
          <a:p>
            <a:pPr>
              <a:buFont typeface="Wingdings" pitchFamily="2" charset="2"/>
              <a:buChar char="q"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 Affrontare  situazioni personali, sostenendo lo stato emotivo di </a:t>
            </a:r>
          </a:p>
          <a:p>
            <a:pPr>
              <a:buNone/>
            </a:pPr>
            <a:r>
              <a:rPr lang="it-IT" sz="2400" dirty="0" smtClean="0"/>
              <a:t>     fronte alle grandi e piccole crisi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11938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618653"/>
            <a:ext cx="10911840" cy="867747"/>
          </a:xfrm>
        </p:spPr>
        <p:txBody>
          <a:bodyPr>
            <a:normAutofit/>
          </a:bodyPr>
          <a:lstStyle/>
          <a:p>
            <a:pPr algn="ctr"/>
            <a:r>
              <a:rPr lang="it-IT" i="1" dirty="0" smtClean="0"/>
              <a:t> A CHI E’ RIVOLTO: docenti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8730" y="858417"/>
            <a:ext cx="10796368" cy="39841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dirty="0" smtClean="0"/>
              <a:t> </a:t>
            </a:r>
            <a:r>
              <a:rPr lang="it-IT" sz="2400" dirty="0" smtClean="0"/>
              <a:t>Conoscere strategie e metodi di approccio che possano risolvere</a:t>
            </a:r>
          </a:p>
          <a:p>
            <a:pPr>
              <a:buNone/>
            </a:pPr>
            <a:r>
              <a:rPr lang="it-IT" sz="2400" dirty="0" smtClean="0"/>
              <a:t>    atteggiamenti disfunzionali  in classe 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Apprendere  metodologie didattiche  utili in casi particolari</a:t>
            </a:r>
          </a:p>
          <a:p>
            <a:pPr>
              <a:buFont typeface="Wingdings" pitchFamily="2" charset="2"/>
              <a:buChar char="q"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Migliorare la gestione psicologica della classe, allo scopo di creare</a:t>
            </a:r>
          </a:p>
          <a:p>
            <a:pPr>
              <a:buNone/>
            </a:pPr>
            <a:r>
              <a:rPr lang="it-IT" sz="2400" dirty="0" smtClean="0"/>
              <a:t>   un clima positivo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1199061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717524"/>
          </a:xfrm>
        </p:spPr>
        <p:txBody>
          <a:bodyPr>
            <a:normAutofit/>
          </a:bodyPr>
          <a:lstStyle/>
          <a:p>
            <a:pPr algn="ctr"/>
            <a:r>
              <a:rPr lang="it-IT" sz="3600" b="1" i="1" dirty="0" smtClean="0"/>
              <a:t>A CHI E’ RIVOLTO: genitori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9559" y="782425"/>
            <a:ext cx="10360057" cy="353764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dirty="0" smtClean="0"/>
              <a:t> </a:t>
            </a:r>
            <a:r>
              <a:rPr lang="it-IT" sz="2400" dirty="0" smtClean="0"/>
              <a:t>Migliorare il rapporto con i figli per poterli aiutare a percorrere </a:t>
            </a:r>
          </a:p>
          <a:p>
            <a:pPr>
              <a:buNone/>
            </a:pPr>
            <a:r>
              <a:rPr lang="it-IT" sz="2400" dirty="0" smtClean="0"/>
              <a:t>    il cammino scolastico con successo</a:t>
            </a:r>
          </a:p>
          <a:p>
            <a:pPr>
              <a:buFont typeface="Wingdings" pitchFamily="2" charset="2"/>
              <a:buChar char="q"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Conoscere </a:t>
            </a:r>
            <a:r>
              <a:rPr lang="it-IT" sz="2400" dirty="0" smtClean="0"/>
              <a:t> </a:t>
            </a:r>
            <a:r>
              <a:rPr lang="it-IT" sz="2400" dirty="0" smtClean="0"/>
              <a:t>strategie e </a:t>
            </a:r>
            <a:r>
              <a:rPr lang="it-IT" sz="2400" dirty="0" smtClean="0"/>
              <a:t> </a:t>
            </a:r>
            <a:r>
              <a:rPr lang="it-IT" sz="2400" dirty="0" smtClean="0"/>
              <a:t>metodi di approccio</a:t>
            </a:r>
          </a:p>
          <a:p>
            <a:pPr>
              <a:buNone/>
            </a:pPr>
            <a:r>
              <a:rPr lang="it-IT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Affrontare le varie situazioni con serenità, mantenendo un </a:t>
            </a:r>
          </a:p>
          <a:p>
            <a:pPr>
              <a:buNone/>
            </a:pPr>
            <a:r>
              <a:rPr lang="it-IT" sz="2400" dirty="0" smtClean="0"/>
              <a:t>   atteggiamento positivo e propositivo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54761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832858"/>
          </a:xfrm>
        </p:spPr>
        <p:txBody>
          <a:bodyPr/>
          <a:lstStyle/>
          <a:p>
            <a:pPr algn="ctr"/>
            <a:r>
              <a:rPr lang="it-IT" dirty="0" smtClean="0"/>
              <a:t>LE ATTIVITA’ SVOLTE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73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Il supporto previsto, vuole implementare il </a:t>
            </a:r>
            <a:r>
              <a:rPr lang="it-IT" b="1" dirty="0" smtClean="0"/>
              <a:t>benessere e    la serenità delle alunne e degli alunni</a:t>
            </a:r>
            <a:r>
              <a:rPr lang="it-IT" dirty="0" smtClean="0"/>
              <a:t>  mediante la realizzazione di: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q"/>
            </a:pPr>
            <a:r>
              <a:rPr lang="it-IT" b="1" dirty="0" smtClean="0"/>
              <a:t> </a:t>
            </a:r>
            <a:r>
              <a:rPr lang="it-IT" sz="2400" b="1" dirty="0" smtClean="0"/>
              <a:t>colloqui individuali </a:t>
            </a:r>
            <a:r>
              <a:rPr lang="it-IT" sz="2400" dirty="0" smtClean="0"/>
              <a:t>per alunni, famiglie e docenti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</a:t>
            </a:r>
            <a:r>
              <a:rPr lang="it-IT" sz="2400" b="1" dirty="0" smtClean="0"/>
              <a:t>laboratori</a:t>
            </a:r>
            <a:r>
              <a:rPr lang="it-IT" sz="2400" dirty="0" smtClean="0"/>
              <a:t> per lo sviluppo della consapevolezza di sé e di una</a:t>
            </a:r>
          </a:p>
          <a:p>
            <a:pPr>
              <a:buNone/>
            </a:pPr>
            <a:r>
              <a:rPr lang="it-IT" sz="2400" dirty="0" smtClean="0"/>
              <a:t>   convivenza scolastica che favorisca l'apprendimento riducendo il </a:t>
            </a:r>
          </a:p>
          <a:p>
            <a:pPr>
              <a:buNone/>
            </a:pPr>
            <a:r>
              <a:rPr lang="it-IT" sz="2400" dirty="0" smtClean="0"/>
              <a:t>   rischio di fenomeni si dispersione e abbandono.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865" y="496321"/>
            <a:ext cx="10911840" cy="1051560"/>
          </a:xfrm>
        </p:spPr>
        <p:txBody>
          <a:bodyPr/>
          <a:lstStyle/>
          <a:p>
            <a:pPr algn="ctr"/>
            <a:r>
              <a:rPr lang="it-IT" dirty="0" smtClean="0"/>
              <a:t>COME E’ ORGANIZZATO IL SERVIZIO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0560" y="2168165"/>
            <a:ext cx="10911840" cy="38178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/>
              <a:t>Lo sportello per i colloqui individuali</a:t>
            </a:r>
            <a:r>
              <a:rPr lang="it-IT" dirty="0" smtClean="0"/>
              <a:t>  verrà realizzato tramite 3 modalità : </a:t>
            </a:r>
          </a:p>
          <a:p>
            <a:r>
              <a:rPr lang="it-IT" dirty="0" smtClean="0"/>
              <a:t>in presenza nei locali scolastici </a:t>
            </a:r>
          </a:p>
          <a:p>
            <a:r>
              <a:rPr lang="it-IT" dirty="0" smtClean="0"/>
              <a:t>online tramite piattaforma </a:t>
            </a:r>
            <a:r>
              <a:rPr lang="it-IT" dirty="0" err="1" smtClean="0"/>
              <a:t>google-</a:t>
            </a:r>
            <a:r>
              <a:rPr lang="it-IT" dirty="0" smtClean="0"/>
              <a:t> </a:t>
            </a:r>
            <a:r>
              <a:rPr lang="it-IT" dirty="0" err="1" smtClean="0"/>
              <a:t>meet</a:t>
            </a:r>
            <a:r>
              <a:rPr lang="it-IT" dirty="0" smtClean="0"/>
              <a:t>  </a:t>
            </a:r>
          </a:p>
          <a:p>
            <a:r>
              <a:rPr lang="it-IT" dirty="0" smtClean="0"/>
              <a:t>nello studio della dott.ssa 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I laboratori</a:t>
            </a:r>
            <a:r>
              <a:rPr lang="it-IT" dirty="0" smtClean="0"/>
              <a:t> verranno realizzate in presenza durante l’orario curricolare e/o extracurricolare  secondo un calendario che sarà comunicato alle classi ed ai genitori.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757444"/>
          </a:xfrm>
        </p:spPr>
        <p:txBody>
          <a:bodyPr/>
          <a:lstStyle/>
          <a:p>
            <a:pPr algn="ctr"/>
            <a:r>
              <a:rPr lang="it-IT" dirty="0" smtClean="0"/>
              <a:t>PER ACCEDERE ALLO SPORTELLO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 </a:t>
            </a:r>
            <a:r>
              <a:rPr lang="it-IT" sz="2400" b="1" i="1" dirty="0" smtClean="0"/>
              <a:t>ALLIEVI</a:t>
            </a:r>
            <a:r>
              <a:rPr lang="it-IT" sz="2400" dirty="0" smtClean="0"/>
              <a:t>: possono farne richiesta prenotandosi attraverso  una cassetta dedicata posta in ogni plesso o rivolgendosi direttamente al coordinatore del progetto.</a:t>
            </a:r>
          </a:p>
          <a:p>
            <a:pPr>
              <a:buFont typeface="Wingdings" pitchFamily="2" charset="2"/>
              <a:buChar char="q"/>
            </a:pPr>
            <a:endParaRPr lang="it-IT" sz="2400" dirty="0" smtClean="0"/>
          </a:p>
          <a:p>
            <a:pPr>
              <a:buFont typeface="Wingdings" pitchFamily="2" charset="2"/>
              <a:buChar char="q"/>
            </a:pPr>
            <a:r>
              <a:rPr lang="it-IT" sz="2400" dirty="0" smtClean="0"/>
              <a:t> </a:t>
            </a:r>
            <a:r>
              <a:rPr lang="it-IT" sz="2400" b="1" dirty="0" smtClean="0"/>
              <a:t>GENITORI e OPERATORI SCOLASTICI</a:t>
            </a:r>
            <a:r>
              <a:rPr lang="it-IT" sz="2400" dirty="0" smtClean="0"/>
              <a:t>: possono contattare la psicologa per mail  (</a:t>
            </a:r>
            <a:r>
              <a:rPr lang="it-IT" sz="2400" dirty="0" smtClean="0">
                <a:hlinkClick r:id="rId2"/>
              </a:rPr>
              <a:t>isabellacencioni@gmail.com</a:t>
            </a:r>
            <a:r>
              <a:rPr lang="it-IT" sz="2400" dirty="0" smtClean="0"/>
              <a:t>) o rivolgersi al coordinatore del progetto tramite tel. 0761569007, oppure tramite mail   (</a:t>
            </a:r>
            <a:r>
              <a:rPr lang="it-IT" sz="2400" dirty="0" smtClean="0">
                <a:hlinkClick r:id="rId3"/>
              </a:rPr>
              <a:t>monfeli.alessandra@icfabricadiroma.it</a:t>
            </a:r>
            <a:r>
              <a:rPr lang="it-IT" sz="2400" dirty="0" smtClean="0"/>
              <a:t> 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65890" y="961534"/>
            <a:ext cx="6181556" cy="461913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Star bene a scuola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70C0"/>
                </a:solidFill>
              </a:rPr>
              <a:t>Sicurezza in se stessi </a:t>
            </a: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FFC000"/>
                </a:solidFill>
              </a:rPr>
              <a:t>Apprendimento migliore 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200" dirty="0" smtClean="0"/>
              <a:t>PSICOLOGIA </a:t>
            </a:r>
            <a:r>
              <a:rPr lang="it-IT" sz="3200" dirty="0" smtClean="0"/>
              <a:t>SCOLASTICA</a:t>
            </a:r>
            <a:endParaRPr lang="it-IT" sz="3200" dirty="0"/>
          </a:p>
        </p:txBody>
      </p:sp>
      <p:pic>
        <p:nvPicPr>
          <p:cNvPr id="5" name="Segnaposto contenuto 4" descr="20240322_09025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788938" y="1381422"/>
            <a:ext cx="4646007" cy="386279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5071621"/>
            <a:ext cx="10911840" cy="820131"/>
          </a:xfrm>
        </p:spPr>
        <p:txBody>
          <a:bodyPr>
            <a:normAutofit/>
          </a:bodyPr>
          <a:lstStyle/>
          <a:p>
            <a:pPr algn="ctr"/>
            <a:r>
              <a:rPr lang="it-IT" sz="3600" b="1" i="1" dirty="0" smtClean="0"/>
              <a:t>IL PROGETTO 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22310" y="895738"/>
            <a:ext cx="9657184" cy="419473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Questo Istituto Comprensivo è stato autorizzato ad attuare il progetto della Regione Lazio per il potenziamento degli “</a:t>
            </a:r>
            <a:r>
              <a:rPr lang="it-IT" b="1" dirty="0" smtClean="0"/>
              <a:t>Sportelli di ascolto” per il supporto e l’assistenza psicologica presso le scuole del Lazio</a:t>
            </a:r>
            <a:r>
              <a:rPr lang="it-IT" dirty="0" smtClean="0"/>
              <a:t> </a:t>
            </a:r>
            <a:r>
              <a:rPr lang="it-IT" sz="2400" dirty="0" smtClean="0"/>
              <a:t>2023-2024-2025</a:t>
            </a:r>
            <a:r>
              <a:rPr lang="it-IT" dirty="0" smtClean="0"/>
              <a:t> di cui all’Avviso DD n. G00759 del 24/1/2023.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400" dirty="0" smtClean="0"/>
              <a:t>Coordinatore del progetto : Alessandra </a:t>
            </a:r>
            <a:r>
              <a:rPr lang="it-IT" sz="2400" dirty="0" err="1" smtClean="0"/>
              <a:t>Monfeli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Psicologo responsabile : Isabella </a:t>
            </a:r>
            <a:r>
              <a:rPr lang="it-IT" sz="2400" dirty="0" err="1" smtClean="0"/>
              <a:t>Cencioni</a:t>
            </a:r>
            <a:endParaRPr lang="it-IT" sz="2400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43454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702630"/>
            <a:ext cx="10911840" cy="1073020"/>
          </a:xfrm>
        </p:spPr>
        <p:txBody>
          <a:bodyPr>
            <a:normAutofit/>
          </a:bodyPr>
          <a:lstStyle/>
          <a:p>
            <a:pPr algn="ctr"/>
            <a:r>
              <a:rPr lang="it-IT" b="1" i="1" dirty="0" smtClean="0"/>
              <a:t>LA SCUOLA E I SUOI COMPITI 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4317" y="1018094"/>
            <a:ext cx="9619863" cy="39875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La scuola, oltre ad essere un luogo di apprendimento e di conoscenza del sapere, è un luogo di vita dove si sperimentano molteplici incontri tra coetanei, dove si impara la convivenza civile e la relazione  con gli adulti.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55034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788816"/>
            <a:ext cx="10911840" cy="848413"/>
          </a:xfrm>
        </p:spPr>
        <p:txBody>
          <a:bodyPr/>
          <a:lstStyle/>
          <a:p>
            <a:pPr algn="ctr"/>
            <a:r>
              <a:rPr lang="it-IT" dirty="0" smtClean="0"/>
              <a:t> CULTURA DELLA PREVENZIONE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6058" y="942680"/>
            <a:ext cx="8842342" cy="28468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Nel campo della psicologia scolastica, una cultura della prevenzione deve promuovere azioni concrete per la qualità della vita mentale e fisica degli studenti. </a:t>
            </a:r>
          </a:p>
          <a:p>
            <a:pPr algn="ctr"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71066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64275"/>
            <a:ext cx="9144000" cy="2101755"/>
          </a:xfrm>
        </p:spPr>
        <p:txBody>
          <a:bodyPr/>
          <a:lstStyle/>
          <a:p>
            <a:r>
              <a:rPr lang="it-IT" b="1" dirty="0" smtClean="0"/>
              <a:t>SERVIZIO DI PSICOLOGIA SCOLASTICA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498980"/>
            <a:ext cx="9144000" cy="2806286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endParaRPr lang="it-IT" dirty="0" smtClean="0"/>
          </a:p>
          <a:p>
            <a:pPr marL="342900" indent="-342900"/>
            <a:r>
              <a:rPr lang="it-IT" dirty="0" smtClean="0"/>
              <a:t>Che cos’è un Servizio di Psicologia Scolastica</a:t>
            </a:r>
          </a:p>
          <a:p>
            <a:pPr marL="342900" indent="-342900"/>
            <a:r>
              <a:rPr lang="it-IT" dirty="0" smtClean="0"/>
              <a:t>Chi è lo Psicologo Scolastico</a:t>
            </a:r>
          </a:p>
          <a:p>
            <a:pPr marL="342900" indent="-342900"/>
            <a:r>
              <a:rPr lang="it-IT" dirty="0" smtClean="0"/>
              <a:t>A chi è rivolto il Servizio</a:t>
            </a:r>
          </a:p>
          <a:p>
            <a:pPr marL="342900" indent="-342900"/>
            <a:r>
              <a:rPr lang="it-IT" dirty="0" smtClean="0"/>
              <a:t>Quali sono le attività svolte dal Servizio</a:t>
            </a:r>
          </a:p>
          <a:p>
            <a:pPr marL="342900" indent="-342900">
              <a:buFontTx/>
              <a:buChar char="-"/>
            </a:pPr>
            <a:r>
              <a:rPr lang="it-IT" dirty="0" smtClean="0"/>
              <a:t>Com’è organizzato il Servizio</a:t>
            </a:r>
          </a:p>
          <a:p>
            <a:pPr marL="342900" indent="-34290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59703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0875"/>
          </a:xfrm>
        </p:spPr>
        <p:txBody>
          <a:bodyPr>
            <a:normAutofit/>
          </a:bodyPr>
          <a:lstStyle/>
          <a:p>
            <a:pPr algn="ctr"/>
            <a:r>
              <a:rPr lang="it-IT" sz="3600" b="1" i="1" dirty="0" smtClean="0"/>
              <a:t>CHE COS’E’ UN SERVIZIO DI PSICOLOGIA SCOLASTICA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84082" y="3054285"/>
            <a:ext cx="9473938" cy="2884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Complesso di attività svolte a Scuola e progettate da uno Psicologo Scolastico che opera all’interno di quella scuola in collaborazione con il DS ed altri operatori scolastici.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49672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810830"/>
          </a:xfrm>
        </p:spPr>
        <p:txBody>
          <a:bodyPr>
            <a:noAutofit/>
          </a:bodyPr>
          <a:lstStyle/>
          <a:p>
            <a:pPr algn="ctr"/>
            <a:r>
              <a:rPr lang="it-IT" sz="3600" b="1" i="1" dirty="0" smtClean="0"/>
              <a:t> </a:t>
            </a:r>
            <a:r>
              <a:rPr lang="it-IT" i="1" dirty="0" smtClean="0"/>
              <a:t>OBIETTIVI GENERALI DEL SERVIZIO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0465" y="690465"/>
            <a:ext cx="10663335" cy="37589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Le attività svolte dal Servizio di Psicologia Scolastica hanno lo scopo di: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 </a:t>
            </a:r>
            <a:r>
              <a:rPr lang="it-IT" sz="2200" dirty="0" smtClean="0"/>
              <a:t>Migliorare la qualità della vita degli studenti favorendo benessere, successo e</a:t>
            </a:r>
          </a:p>
          <a:p>
            <a:pPr>
              <a:buNone/>
            </a:pPr>
            <a:r>
              <a:rPr lang="it-IT" sz="2200" dirty="0" smtClean="0"/>
              <a:t>    piacere</a:t>
            </a:r>
          </a:p>
          <a:p>
            <a:pPr>
              <a:buNone/>
            </a:pPr>
            <a:endParaRPr lang="it-IT" sz="2200" dirty="0" smtClean="0"/>
          </a:p>
          <a:p>
            <a:pPr>
              <a:buFont typeface="Wingdings" pitchFamily="2" charset="2"/>
              <a:buChar char="q"/>
            </a:pPr>
            <a:r>
              <a:rPr lang="it-IT" sz="2200" dirty="0" smtClean="0"/>
              <a:t> Favorire le  relazionali, promuovendo lo sviluppo di capacità collaborative e di </a:t>
            </a:r>
          </a:p>
          <a:p>
            <a:pPr>
              <a:buNone/>
            </a:pPr>
            <a:r>
              <a:rPr lang="it-IT" sz="2200" dirty="0" smtClean="0"/>
              <a:t>    comunicazione assertiva </a:t>
            </a:r>
          </a:p>
          <a:p>
            <a:pPr>
              <a:buNone/>
            </a:pPr>
            <a:endParaRPr lang="it-IT" sz="2200" dirty="0" smtClean="0"/>
          </a:p>
          <a:p>
            <a:pPr>
              <a:buFont typeface="Wingdings" pitchFamily="2" charset="2"/>
              <a:buChar char="q"/>
            </a:pPr>
            <a:r>
              <a:rPr lang="it-IT" sz="2200" dirty="0" smtClean="0"/>
              <a:t> Prevenire situazioni  di rischio</a:t>
            </a:r>
          </a:p>
          <a:p>
            <a:pPr>
              <a:buFont typeface="Wingdings" pitchFamily="2" charset="2"/>
              <a:buChar char="q"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95885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917699"/>
          </a:xfrm>
        </p:spPr>
        <p:txBody>
          <a:bodyPr>
            <a:normAutofit/>
          </a:bodyPr>
          <a:lstStyle/>
          <a:p>
            <a:pPr algn="ctr"/>
            <a:r>
              <a:rPr lang="it-IT" sz="3600" b="1" i="1" dirty="0" smtClean="0"/>
              <a:t>CHI E’ LO PSICOLOGO SCOLASTICO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3150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 smtClean="0"/>
              <a:t>Lo Psicologo Scolastico è uno Psicologo che, dopo la laurea, ha portato avanti una formazione specifica per operare nella complessità dell’ambiente scolastico.</a:t>
            </a:r>
          </a:p>
          <a:p>
            <a:pPr marL="0" indent="0">
              <a:buNone/>
            </a:pPr>
            <a:r>
              <a:rPr lang="it-IT" sz="2400" dirty="0" smtClean="0"/>
              <a:t>Le sue competenze riguardano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Font typeface="Wingdings" pitchFamily="2" charset="2"/>
              <a:buChar char="q"/>
            </a:pPr>
            <a:r>
              <a:rPr lang="it-IT" dirty="0" smtClean="0"/>
              <a:t> </a:t>
            </a:r>
            <a:r>
              <a:rPr lang="it-IT" sz="2000" dirty="0" smtClean="0"/>
              <a:t>vari aspetti dello sviluppo nell’infanzia, nella pre-adolescenza e adolescenza</a:t>
            </a:r>
          </a:p>
          <a:p>
            <a:pPr marL="0" indent="0">
              <a:buFont typeface="Wingdings" pitchFamily="2" charset="2"/>
              <a:buChar char="q"/>
            </a:pPr>
            <a:endParaRPr lang="it-IT" sz="2000" dirty="0" smtClean="0"/>
          </a:p>
          <a:p>
            <a:pPr marL="0" indent="0">
              <a:buFont typeface="Wingdings" pitchFamily="2" charset="2"/>
              <a:buChar char="q"/>
            </a:pPr>
            <a:r>
              <a:rPr lang="it-IT" sz="2000" dirty="0" smtClean="0"/>
              <a:t>  difficoltà nell’apprendimento e nell’integrazione scolastica</a:t>
            </a:r>
          </a:p>
          <a:p>
            <a:pPr marL="0" indent="0">
              <a:buFont typeface="Wingdings" pitchFamily="2" charset="2"/>
              <a:buChar char="q"/>
            </a:pPr>
            <a:endParaRPr lang="it-IT" sz="2000" dirty="0" smtClean="0"/>
          </a:p>
          <a:p>
            <a:pPr marL="0" indent="0">
              <a:buFont typeface="Wingdings" pitchFamily="2" charset="2"/>
              <a:buChar char="q"/>
            </a:pPr>
            <a:r>
              <a:rPr lang="it-IT" sz="2000" dirty="0" smtClean="0"/>
              <a:t>  dinamiche di gruppo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Font typeface="Wingdings" pitchFamily="2" charset="2"/>
              <a:buChar char="q"/>
            </a:pPr>
            <a:r>
              <a:rPr lang="it-IT" sz="2000" dirty="0" smtClean="0"/>
              <a:t>  relazioni educative nella famiglia e nella scuola</a:t>
            </a:r>
            <a:endParaRPr lang="it-IT" sz="2000" dirty="0"/>
          </a:p>
        </p:txBody>
      </p:sp>
    </p:spTree>
    <p:extLst>
      <p:ext uri="{BB962C8B-B14F-4D97-AF65-F5344CB8AC3E}">
        <p14:creationId xmlns="" xmlns:p14="http://schemas.microsoft.com/office/powerpoint/2010/main" val="421701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i="1" dirty="0" smtClean="0"/>
              <a:t>COMPITI DELLO PSICOLOGO SCOLASTICO</a:t>
            </a:r>
            <a:endParaRPr lang="it-IT" sz="36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2045" y="1501254"/>
            <a:ext cx="9841584" cy="4390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400" dirty="0" smtClean="0"/>
              <a:t>Lo psicologo nella scuola può offrire attività di informazione, prevenzione e consulenza psicologica rivolta ad insegnanti, allievi e genitori.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Nel contesto scolastico lo psicologo </a:t>
            </a:r>
            <a:r>
              <a:rPr lang="it-IT" sz="2400" b="1" dirty="0" smtClean="0"/>
              <a:t>NON PUO</a:t>
            </a:r>
            <a:r>
              <a:rPr lang="it-IT" sz="2400" dirty="0" smtClean="0"/>
              <a:t>’:</a:t>
            </a:r>
          </a:p>
          <a:p>
            <a:pPr marL="0" indent="0">
              <a:buFont typeface="Wingdings" pitchFamily="2" charset="2"/>
              <a:buChar char="q"/>
            </a:pPr>
            <a:r>
              <a:rPr lang="it-IT" sz="2400" dirty="0" smtClean="0"/>
              <a:t> Svolgere percorsi terapeutici</a:t>
            </a:r>
          </a:p>
          <a:p>
            <a:pPr marL="0" indent="0">
              <a:buFont typeface="Wingdings" pitchFamily="2" charset="2"/>
              <a:buChar char="q"/>
            </a:pPr>
            <a:r>
              <a:rPr lang="it-IT" sz="2400" dirty="0" smtClean="0"/>
              <a:t> Effettuare valutazioni diagnostiche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1300118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1262</TotalTime>
  <Words>702</Words>
  <Application>Microsoft Office PowerPoint</Application>
  <PresentationFormat>Personalizzato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Astro</vt:lpstr>
      <vt:lpstr>                    ISTITUTO COMPRENSIVO STATALE San Giovanni Bosco  Fabrica di Roma   </vt:lpstr>
      <vt:lpstr>IL PROGETTO </vt:lpstr>
      <vt:lpstr>LA SCUOLA E I SUOI COMPITI </vt:lpstr>
      <vt:lpstr> CULTURA DELLA PREVENZIONE</vt:lpstr>
      <vt:lpstr>SERVIZIO DI PSICOLOGIA SCOLASTICA</vt:lpstr>
      <vt:lpstr>CHE COS’E’ UN SERVIZIO DI PSICOLOGIA SCOLASTICA</vt:lpstr>
      <vt:lpstr> OBIETTIVI GENERALI DEL SERVIZIO</vt:lpstr>
      <vt:lpstr>CHI E’ LO PSICOLOGO SCOLASTICO</vt:lpstr>
      <vt:lpstr>COMPITI DELLO PSICOLOGO SCOLASTICO</vt:lpstr>
      <vt:lpstr>A CHI E’ RIVOLTO: alunni</vt:lpstr>
      <vt:lpstr> A CHI E’ RIVOLTO: docenti</vt:lpstr>
      <vt:lpstr>A CHI E’ RIVOLTO: genitori</vt:lpstr>
      <vt:lpstr>LE ATTIVITA’ SVOLTE </vt:lpstr>
      <vt:lpstr>COME E’ ORGANIZZATO IL SERVIZIO</vt:lpstr>
      <vt:lpstr>PER ACCEDERE ALLO SPORTELLO </vt:lpstr>
      <vt:lpstr>Star bene a scuola  Sicurezza in se stessi   Apprendimento migliore         PSICOLOGIA SCOLASTICA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DI PSICOLOGIA SCOLASTICA</dc:title>
  <dc:creator>Utente</dc:creator>
  <cp:lastModifiedBy>Hp</cp:lastModifiedBy>
  <cp:revision>51</cp:revision>
  <dcterms:created xsi:type="dcterms:W3CDTF">2016-12-14T10:29:38Z</dcterms:created>
  <dcterms:modified xsi:type="dcterms:W3CDTF">2024-03-22T09:03:26Z</dcterms:modified>
</cp:coreProperties>
</file>